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11"/>
  </p:notesMasterIdLst>
  <p:sldIdLst>
    <p:sldId id="1161" r:id="rId2"/>
    <p:sldId id="1129" r:id="rId3"/>
    <p:sldId id="1177" r:id="rId4"/>
    <p:sldId id="1181" r:id="rId5"/>
    <p:sldId id="1182" r:id="rId6"/>
    <p:sldId id="1178" r:id="rId7"/>
    <p:sldId id="1179" r:id="rId8"/>
    <p:sldId id="1183" r:id="rId9"/>
    <p:sldId id="1120" r:id="rId10"/>
  </p:sldIdLst>
  <p:sldSz cx="9144000" cy="6858000" type="screen4x3"/>
  <p:notesSz cx="6797675" cy="9928225"/>
  <p:custDataLst>
    <p:tags r:id="rId12"/>
  </p:custData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eung-Ki Min" initials="SKM" lastIdx="1" clrIdx="0"/>
  <p:cmAuthor id="1" name="HPCLab" initials="H" lastIdx="11" clrIdx="1">
    <p:extLst>
      <p:ext uri="{19B8F6BF-5375-455C-9EA6-DF929625EA0E}">
        <p15:presenceInfo xmlns:p15="http://schemas.microsoft.com/office/powerpoint/2012/main" userId="HPCLab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5FF"/>
    <a:srgbClr val="FF37D9"/>
    <a:srgbClr val="37FF58"/>
    <a:srgbClr val="FFFF37"/>
    <a:srgbClr val="D79595"/>
    <a:srgbClr val="95B3D7"/>
    <a:srgbClr val="4C93E7"/>
    <a:srgbClr val="215968"/>
    <a:srgbClr val="474747"/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393" autoAdjust="0"/>
    <p:restoredTop sz="94394" autoAdjust="0"/>
  </p:normalViewPr>
  <p:slideViewPr>
    <p:cSldViewPr snapToGrid="0">
      <p:cViewPr varScale="1">
        <p:scale>
          <a:sx n="146" d="100"/>
          <a:sy n="146" d="100"/>
        </p:scale>
        <p:origin x="1896" y="176"/>
      </p:cViewPr>
      <p:guideLst>
        <p:guide orient="horz" pos="2160"/>
        <p:guide pos="2880"/>
      </p:guideLst>
    </p:cSldViewPr>
  </p:slideViewPr>
  <p:notesTextViewPr>
    <p:cViewPr>
      <p:scale>
        <a:sx n="110" d="100"/>
        <a:sy n="11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6400" cy="496888"/>
          </a:xfrm>
          <a:prstGeom prst="rect">
            <a:avLst/>
          </a:prstGeom>
        </p:spPr>
        <p:txBody>
          <a:bodyPr vert="horz" lIns="91422" tIns="45710" rIns="91422" bIns="4571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22" tIns="45710" rIns="91422" bIns="45710" rtlCol="0"/>
          <a:lstStyle>
            <a:lvl1pPr algn="r">
              <a:defRPr sz="1200"/>
            </a:lvl1pPr>
          </a:lstStyle>
          <a:p>
            <a:fld id="{1FE3E40D-13DD-4E12-82A9-B29F89B7AF4B}" type="datetimeFigureOut">
              <a:rPr lang="ko-KR" altLang="en-US" smtClean="0"/>
              <a:t>2023. 5. 23.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2" tIns="45710" rIns="91422" bIns="4571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16465"/>
            <a:ext cx="5438775" cy="4467225"/>
          </a:xfrm>
          <a:prstGeom prst="rect">
            <a:avLst/>
          </a:prstGeom>
        </p:spPr>
        <p:txBody>
          <a:bodyPr vert="horz" lIns="91422" tIns="45710" rIns="91422" bIns="4571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429750"/>
            <a:ext cx="2946400" cy="496888"/>
          </a:xfrm>
          <a:prstGeom prst="rect">
            <a:avLst/>
          </a:prstGeom>
        </p:spPr>
        <p:txBody>
          <a:bodyPr vert="horz" lIns="91422" tIns="45710" rIns="91422" bIns="4571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22" tIns="45710" rIns="91422" bIns="45710" rtlCol="0" anchor="b"/>
          <a:lstStyle>
            <a:lvl1pPr algn="r">
              <a:defRPr sz="1200"/>
            </a:lvl1pPr>
          </a:lstStyle>
          <a:p>
            <a:fld id="{A2E5139B-30C0-4F18-A82F-E8543C952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7074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5139B-30C0-4F18-A82F-E8543C952BC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0052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5139B-30C0-4F18-A82F-E8543C952BC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584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5139B-30C0-4F18-A82F-E8543C952BC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556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5139B-30C0-4F18-A82F-E8543C952BC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198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5139B-30C0-4F18-A82F-E8543C952BC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163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5139B-30C0-4F18-A82F-E8543C952BC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244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5139B-30C0-4F18-A82F-E8543C952BC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643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5139B-30C0-4F18-A82F-E8543C952BC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733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별첨 및 조견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35496" y="68939"/>
            <a:ext cx="7992888" cy="263717"/>
          </a:xfrm>
          <a:prstGeom prst="rect">
            <a:avLst/>
          </a:prstGeom>
        </p:spPr>
        <p:txBody>
          <a:bodyPr vert="horz" lIns="108000" tIns="45720" rIns="91440" bIns="45720" rtlCol="0" anchor="ctr">
            <a:noAutofit/>
          </a:bodyPr>
          <a:lstStyle>
            <a:lvl1pPr marL="0" indent="0">
              <a:buFontTx/>
              <a:buNone/>
              <a:defRPr lang="ko-KR" altLang="en-US" sz="1800" b="1" smtClean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/>
              <a:t>제목 </a:t>
            </a:r>
            <a:r>
              <a:rPr lang="en-US" altLang="ko-KR"/>
              <a:t>18px</a:t>
            </a:r>
            <a:endParaRPr lang="ko-KR" altLang="en-US"/>
          </a:p>
        </p:txBody>
      </p:sp>
      <p:sp>
        <p:nvSpPr>
          <p:cNvPr id="3" name="텍스트 개체 틀 7">
            <a:extLst>
              <a:ext uri="{FF2B5EF4-FFF2-40B4-BE49-F238E27FC236}">
                <a16:creationId xmlns:a16="http://schemas.microsoft.com/office/drawing/2014/main" id="{F9649773-0238-4470-AA10-F1AC51F1E5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6056" y="68939"/>
            <a:ext cx="4032448" cy="263717"/>
          </a:xfrm>
          <a:prstGeom prst="rect">
            <a:avLst/>
          </a:prstGeom>
        </p:spPr>
        <p:txBody>
          <a:bodyPr vert="horz" lIns="108000" tIns="45720" rIns="91440" bIns="45720" rtlCol="0" anchor="ctr">
            <a:noAutofit/>
          </a:bodyPr>
          <a:lstStyle>
            <a:lvl1pPr marL="0" indent="0" algn="r">
              <a:buFontTx/>
              <a:buNone/>
              <a:defRPr lang="ko-KR" altLang="en-US" sz="1200" b="1" smtClean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/>
              <a:t>제목 </a:t>
            </a:r>
            <a:r>
              <a:rPr lang="en-US" altLang="ko-KR"/>
              <a:t>18px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213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35496" y="68939"/>
            <a:ext cx="7992888" cy="263717"/>
          </a:xfrm>
          <a:prstGeom prst="rect">
            <a:avLst/>
          </a:prstGeom>
        </p:spPr>
        <p:txBody>
          <a:bodyPr vert="horz" lIns="108000" tIns="45720" rIns="91440" bIns="45720" rtlCol="0" anchor="ctr">
            <a:noAutofit/>
          </a:bodyPr>
          <a:lstStyle>
            <a:lvl1pPr marL="0" indent="0">
              <a:buFontTx/>
              <a:buNone/>
              <a:defRPr lang="ko-KR" altLang="en-US" sz="1800" b="1" smtClean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/>
              <a:t>제목 </a:t>
            </a:r>
            <a:r>
              <a:rPr lang="en-US" altLang="ko-KR"/>
              <a:t>18px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156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79512" y="745540"/>
            <a:ext cx="8712968" cy="667236"/>
          </a:xfrm>
          <a:noFill/>
        </p:spPr>
        <p:txBody>
          <a:bodyPr wrap="square">
            <a:noAutofit/>
          </a:bodyPr>
          <a:lstStyle>
            <a:lvl1pPr algn="ctr">
              <a:defRPr sz="1400" b="1" kern="700" spc="-20" baseline="0">
                <a:solidFill>
                  <a:srgbClr val="00876F"/>
                </a:solidFill>
                <a:effectLst/>
                <a:latin typeface="+mj-ea"/>
                <a:ea typeface="+mj-ea"/>
              </a:defRPr>
            </a:lvl1pPr>
          </a:lstStyle>
          <a:p>
            <a:r>
              <a:rPr lang="ko-KR" altLang="en-US"/>
              <a:t>설명 </a:t>
            </a:r>
            <a:r>
              <a:rPr lang="en-US" altLang="ko-KR"/>
              <a:t>14px</a:t>
            </a:r>
            <a:endParaRPr lang="ko-KR" altLang="en-US"/>
          </a:p>
        </p:txBody>
      </p:sp>
      <p:sp>
        <p:nvSpPr>
          <p:cNvPr id="3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35496" y="68939"/>
            <a:ext cx="7992888" cy="263717"/>
          </a:xfrm>
          <a:prstGeom prst="rect">
            <a:avLst/>
          </a:prstGeom>
        </p:spPr>
        <p:txBody>
          <a:bodyPr vert="horz" lIns="108000" tIns="45720" rIns="91440" bIns="45720" rtlCol="0" anchor="ctr">
            <a:noAutofit/>
          </a:bodyPr>
          <a:lstStyle>
            <a:lvl1pPr marL="0" indent="0">
              <a:buFontTx/>
              <a:buNone/>
              <a:defRPr lang="ko-KR" altLang="en-US" sz="1800" b="1" smtClean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/>
              <a:t>제목 </a:t>
            </a:r>
            <a:r>
              <a:rPr lang="en-US" altLang="ko-KR"/>
              <a:t>18px</a:t>
            </a:r>
            <a:endParaRPr lang="ko-KR" altLang="en-US"/>
          </a:p>
        </p:txBody>
      </p:sp>
      <p:sp>
        <p:nvSpPr>
          <p:cNvPr id="7" name="제목 1"/>
          <p:cNvSpPr txBox="1">
            <a:spLocks/>
          </p:cNvSpPr>
          <p:nvPr userDrawn="1"/>
        </p:nvSpPr>
        <p:spPr>
          <a:xfrm>
            <a:off x="187460" y="1789640"/>
            <a:ext cx="8712968" cy="4668249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2800" b="1" kern="700" spc="-20" baseline="0">
                <a:solidFill>
                  <a:srgbClr val="00876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ko-KR" altLang="en-US" sz="1300"/>
          </a:p>
        </p:txBody>
      </p:sp>
      <p:sp>
        <p:nvSpPr>
          <p:cNvPr id="5" name="텍스트 개체 틀 7">
            <a:extLst>
              <a:ext uri="{FF2B5EF4-FFF2-40B4-BE49-F238E27FC236}">
                <a16:creationId xmlns:a16="http://schemas.microsoft.com/office/drawing/2014/main" id="{1DA72DCF-5B06-4021-ACBE-B0180B99D42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6056" y="68939"/>
            <a:ext cx="4032448" cy="263717"/>
          </a:xfrm>
          <a:prstGeom prst="rect">
            <a:avLst/>
          </a:prstGeom>
        </p:spPr>
        <p:txBody>
          <a:bodyPr vert="horz" lIns="108000" tIns="45720" rIns="91440" bIns="45720" rtlCol="0" anchor="ctr">
            <a:noAutofit/>
          </a:bodyPr>
          <a:lstStyle>
            <a:lvl1pPr marL="0" indent="0" algn="r">
              <a:buFontTx/>
              <a:buNone/>
              <a:defRPr lang="ko-KR" altLang="en-US" sz="1200" b="1" smtClean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ko-KR" altLang="en-US"/>
              <a:t>제목 </a:t>
            </a:r>
            <a:r>
              <a:rPr lang="en-US" altLang="ko-KR"/>
              <a:t>18px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6497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4" name="순서도: 처리 3"/>
          <p:cNvSpPr/>
          <p:nvPr userDrawn="1"/>
        </p:nvSpPr>
        <p:spPr>
          <a:xfrm>
            <a:off x="0" y="0"/>
            <a:ext cx="9144000" cy="566698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5" y="502702"/>
            <a:ext cx="9108505" cy="2197427"/>
          </a:xfrm>
          <a:prstGeom prst="rect">
            <a:avLst/>
          </a:prstGeom>
        </p:spPr>
      </p:pic>
      <p:sp>
        <p:nvSpPr>
          <p:cNvPr id="7" name="순서도: 처리 6"/>
          <p:cNvSpPr/>
          <p:nvPr userDrawn="1"/>
        </p:nvSpPr>
        <p:spPr>
          <a:xfrm>
            <a:off x="504" y="502702"/>
            <a:ext cx="9144000" cy="113269"/>
          </a:xfrm>
          <a:prstGeom prst="flowChartProcess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/>
          <p:cNvCxnSpPr/>
          <p:nvPr userDrawn="1"/>
        </p:nvCxnSpPr>
        <p:spPr>
          <a:xfrm>
            <a:off x="0" y="6525344"/>
            <a:ext cx="9180512" cy="0"/>
          </a:xfrm>
          <a:prstGeom prst="line">
            <a:avLst/>
          </a:prstGeom>
          <a:ln w="3175">
            <a:solidFill>
              <a:srgbClr val="4F81BD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슬라이드 번호 개체 틀 1"/>
          <p:cNvSpPr txBox="1">
            <a:spLocks/>
          </p:cNvSpPr>
          <p:nvPr userDrawn="1"/>
        </p:nvSpPr>
        <p:spPr>
          <a:xfrm>
            <a:off x="4103948" y="6550007"/>
            <a:ext cx="936104" cy="268139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30016EE-14ED-43D2-AD57-FE18527BA6A0}" type="slidenum">
              <a:rPr lang="ko-KR" altLang="en-US" sz="1100" smtClean="0">
                <a:solidFill>
                  <a:schemeClr val="tx1"/>
                </a:solidFill>
              </a:rPr>
              <a:pPr algn="ctr"/>
              <a:t>‹#›</a:t>
            </a:fld>
            <a:endParaRPr lang="ko-KR" altLang="en-US" sz="1100">
              <a:solidFill>
                <a:schemeClr val="tx1"/>
              </a:solidFill>
            </a:endParaRP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D13A05E8-0564-4C17-91DF-7B9E2BE176F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5" y="6532465"/>
            <a:ext cx="1913794" cy="2769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7274526-7825-4C73-A478-89E1DFE0E006}"/>
              </a:ext>
            </a:extLst>
          </p:cNvPr>
          <p:cNvSpPr txBox="1"/>
          <p:nvPr userDrawn="1"/>
        </p:nvSpPr>
        <p:spPr>
          <a:xfrm>
            <a:off x="6372200" y="6551430"/>
            <a:ext cx="1512592" cy="2769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12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맑은 고딕"/>
              </a:rPr>
              <a:t>㈜미래기후 컨소시움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F64D6C48-684E-714B-95CC-2B3DE6CCF3EA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884792" y="6556986"/>
            <a:ext cx="957772" cy="30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774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7" r:id="rId2"/>
    <p:sldLayoutId id="2147483672" r:id="rId3"/>
  </p:sldLayoutIdLst>
  <p:hf hd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eetingorganizer.copernicus.org/EGU22/EGU22-9153.html?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8D31858-B5EC-179A-9B7C-D9FFC1C7B1C0}"/>
              </a:ext>
            </a:extLst>
          </p:cNvPr>
          <p:cNvSpPr txBox="1"/>
          <p:nvPr/>
        </p:nvSpPr>
        <p:spPr>
          <a:xfrm>
            <a:off x="818248" y="3429000"/>
            <a:ext cx="7507504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XIOS Modification and </a:t>
            </a:r>
          </a:p>
          <a:p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Compression Implementation</a:t>
            </a:r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165557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D95F5D2-454D-D645-9C23-C9E200985B11}"/>
              </a:ext>
            </a:extLst>
          </p:cNvPr>
          <p:cNvSpPr txBox="1">
            <a:spLocks/>
          </p:cNvSpPr>
          <p:nvPr/>
        </p:nvSpPr>
        <p:spPr>
          <a:xfrm>
            <a:off x="179512" y="1692877"/>
            <a:ext cx="8517448" cy="4728244"/>
          </a:xfrm>
          <a:ln>
            <a:solidFill>
              <a:schemeClr val="tx1"/>
            </a:solidFill>
          </a:ln>
          <a:effectLst>
            <a:outerShdw blurRad="40000" dist="23000" dir="5400000" rotWithShape="0">
              <a:srgbClr val="000000">
                <a:alpha val="79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 algn="just">
              <a:buFont typeface="Courier New" panose="02070309020205020404" pitchFamily="49" charset="0"/>
              <a:buChar char="o"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Xavier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Yepes-Arbós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and Sheng Di publish a presentation regarding using SZ lossy compressor for the XIOS I/O server at the 12th JLESC workshop</a:t>
            </a:r>
          </a:p>
          <a:p>
            <a:pPr marL="342900" lvl="1" indent="-342900" algn="just">
              <a:buFont typeface="Courier New" panose="02070309020205020404" pitchFamily="49" charset="0"/>
              <a:buChar char="o"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The default lossless compression filter of HDF5 does not suitable, because if the compression ratio is high, it takes too much time.</a:t>
            </a:r>
          </a:p>
          <a:p>
            <a:pPr marL="342900" lvl="1" indent="-342900" algn="just">
              <a:buFont typeface="Courier New" panose="02070309020205020404" pitchFamily="49" charset="0"/>
              <a:buChar char="o"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No available journal, limited to abstract only. It can be accessed on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https://meetingorganizer.copernicus.org/EGU22/EGU22-9153.html?pdf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342900" lvl="1" indent="-342900" algn="just">
              <a:buFont typeface="Courier New" panose="02070309020205020404" pitchFamily="49" charset="0"/>
              <a:buChar char="o"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The abstract mention using SZ lossy compression filters</a:t>
            </a:r>
          </a:p>
          <a:p>
            <a:pPr marL="342900" lvl="1" indent="-342900" algn="just">
              <a:buFont typeface="Courier New" panose="02070309020205020404" pitchFamily="49" charset="0"/>
              <a:buChar char="o"/>
            </a:pPr>
            <a:endParaRPr lang="en-US" sz="1800" dirty="0"/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DC29CF18-9EE2-CE4C-88B0-71122F132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610441"/>
            <a:ext cx="8712968" cy="687020"/>
          </a:xfrm>
        </p:spPr>
        <p:txBody>
          <a:bodyPr anchor="ctr">
            <a:noAutofit/>
          </a:bodyPr>
          <a:lstStyle/>
          <a:p>
            <a:pPr algn="l">
              <a:defRPr/>
            </a:pP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□ 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References</a:t>
            </a:r>
            <a:b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</a:b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Exploring the SZ lossy compressor use for the XIOS I/O server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1" name="텍스트 개체 틀 1"/>
          <p:cNvSpPr>
            <a:spLocks noGrp="1"/>
          </p:cNvSpPr>
          <p:nvPr>
            <p:ph type="body" sz="quarter" idx="11"/>
          </p:nvPr>
        </p:nvSpPr>
        <p:spPr>
          <a:xfrm>
            <a:off x="35496" y="140947"/>
            <a:ext cx="7992888" cy="263717"/>
          </a:xfrm>
        </p:spPr>
        <p:txBody>
          <a:bodyPr/>
          <a:lstStyle/>
          <a:p>
            <a:r>
              <a:rPr lang="en-US" dirty="0"/>
              <a:t>XIOS Modification and Compression Implementation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2507156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4">
            <a:extLst>
              <a:ext uri="{FF2B5EF4-FFF2-40B4-BE49-F238E27FC236}">
                <a16:creationId xmlns:a16="http://schemas.microsoft.com/office/drawing/2014/main" id="{DC29CF18-9EE2-CE4C-88B0-71122F132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008" y="833578"/>
            <a:ext cx="8712968" cy="687020"/>
          </a:xfrm>
        </p:spPr>
        <p:txBody>
          <a:bodyPr anchor="ctr">
            <a:noAutofit/>
          </a:bodyPr>
          <a:lstStyle/>
          <a:p>
            <a:pPr algn="l">
              <a:defRPr/>
            </a:pP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□ 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Exploring the SZ lossy compressor use for the XIOS I/O server</a:t>
            </a: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</a:b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sym typeface="Wingdings" pitchFamily="2" charset="2"/>
              </a:rPr>
            </a:b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1" name="텍스트 개체 틀 1"/>
          <p:cNvSpPr>
            <a:spLocks noGrp="1"/>
          </p:cNvSpPr>
          <p:nvPr>
            <p:ph type="body" sz="quarter" idx="11"/>
          </p:nvPr>
        </p:nvSpPr>
        <p:spPr>
          <a:xfrm>
            <a:off x="35496" y="140947"/>
            <a:ext cx="7992888" cy="263717"/>
          </a:xfrm>
        </p:spPr>
        <p:txBody>
          <a:bodyPr/>
          <a:lstStyle/>
          <a:p>
            <a:r>
              <a:rPr lang="en-US" dirty="0"/>
              <a:t>XIOS Modification and Compression Implementation</a:t>
            </a:r>
            <a:endParaRPr lang="en-US" sz="1800" b="1" dirty="0"/>
          </a:p>
        </p:txBody>
      </p:sp>
      <p:pic>
        <p:nvPicPr>
          <p:cNvPr id="2" name="Content Placeholder 5" descr="A picture containing text, handwriting, whiteboard, screenshot&#10;&#10;Description automatically generated">
            <a:extLst>
              <a:ext uri="{FF2B5EF4-FFF2-40B4-BE49-F238E27FC236}">
                <a16:creationId xmlns:a16="http://schemas.microsoft.com/office/drawing/2014/main" id="{21097ABA-8560-47C5-2ECC-363271A94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7" y="1313777"/>
            <a:ext cx="8543925" cy="403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529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4">
            <a:extLst>
              <a:ext uri="{FF2B5EF4-FFF2-40B4-BE49-F238E27FC236}">
                <a16:creationId xmlns:a16="http://schemas.microsoft.com/office/drawing/2014/main" id="{DC29CF18-9EE2-CE4C-88B0-71122F132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008" y="833578"/>
            <a:ext cx="8712968" cy="687020"/>
          </a:xfrm>
        </p:spPr>
        <p:txBody>
          <a:bodyPr anchor="ctr">
            <a:noAutofit/>
          </a:bodyPr>
          <a:lstStyle/>
          <a:p>
            <a:pPr algn="l">
              <a:defRPr/>
            </a:pP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□ 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Exploring the SZ lossy compressor use for the XIOS I/O server</a:t>
            </a: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</a:b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sym typeface="Wingdings" pitchFamily="2" charset="2"/>
              </a:rPr>
            </a:b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1" name="텍스트 개체 틀 1"/>
          <p:cNvSpPr>
            <a:spLocks noGrp="1"/>
          </p:cNvSpPr>
          <p:nvPr>
            <p:ph type="body" sz="quarter" idx="11"/>
          </p:nvPr>
        </p:nvSpPr>
        <p:spPr>
          <a:xfrm>
            <a:off x="35496" y="140947"/>
            <a:ext cx="7992888" cy="263717"/>
          </a:xfrm>
        </p:spPr>
        <p:txBody>
          <a:bodyPr/>
          <a:lstStyle/>
          <a:p>
            <a:r>
              <a:rPr lang="en-US" dirty="0"/>
              <a:t>XIOS Modification and Compression Implementation</a:t>
            </a:r>
            <a:endParaRPr lang="en-US" sz="1800" b="1" dirty="0"/>
          </a:p>
        </p:txBody>
      </p:sp>
      <p:pic>
        <p:nvPicPr>
          <p:cNvPr id="3" name="Content Placeholder 5">
            <a:extLst>
              <a:ext uri="{FF2B5EF4-FFF2-40B4-BE49-F238E27FC236}">
                <a16:creationId xmlns:a16="http://schemas.microsoft.com/office/drawing/2014/main" id="{A218A759-1AB6-CE10-9DF2-CF836A86E7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1450" y="2177047"/>
            <a:ext cx="852551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681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4">
            <a:extLst>
              <a:ext uri="{FF2B5EF4-FFF2-40B4-BE49-F238E27FC236}">
                <a16:creationId xmlns:a16="http://schemas.microsoft.com/office/drawing/2014/main" id="{DC29CF18-9EE2-CE4C-88B0-71122F132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008" y="833578"/>
            <a:ext cx="8712968" cy="687020"/>
          </a:xfrm>
        </p:spPr>
        <p:txBody>
          <a:bodyPr anchor="ctr">
            <a:noAutofit/>
          </a:bodyPr>
          <a:lstStyle/>
          <a:p>
            <a:pPr algn="l">
              <a:defRPr/>
            </a:pP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□ 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Exploring the SZ lossy compressor use for the XIOS I/O server</a:t>
            </a: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</a:b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sym typeface="Wingdings" pitchFamily="2" charset="2"/>
              </a:rPr>
            </a:b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1" name="텍스트 개체 틀 1"/>
          <p:cNvSpPr>
            <a:spLocks noGrp="1"/>
          </p:cNvSpPr>
          <p:nvPr>
            <p:ph type="body" sz="quarter" idx="11"/>
          </p:nvPr>
        </p:nvSpPr>
        <p:spPr>
          <a:xfrm>
            <a:off x="35496" y="140947"/>
            <a:ext cx="7992888" cy="263717"/>
          </a:xfrm>
        </p:spPr>
        <p:txBody>
          <a:bodyPr/>
          <a:lstStyle/>
          <a:p>
            <a:r>
              <a:rPr lang="en-US" dirty="0"/>
              <a:t>XIOS Modification and Compression Implementation</a:t>
            </a:r>
            <a:endParaRPr lang="en-US" sz="1800" b="1" dirty="0"/>
          </a:p>
        </p:txBody>
      </p:sp>
      <p:pic>
        <p:nvPicPr>
          <p:cNvPr id="2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B2BBF773-7133-45A6-A705-859990D23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18" y="1520598"/>
            <a:ext cx="7307654" cy="404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785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D95F5D2-454D-D645-9C23-C9E200985B11}"/>
              </a:ext>
            </a:extLst>
          </p:cNvPr>
          <p:cNvSpPr txBox="1">
            <a:spLocks/>
          </p:cNvSpPr>
          <p:nvPr/>
        </p:nvSpPr>
        <p:spPr>
          <a:xfrm>
            <a:off x="179511" y="1692877"/>
            <a:ext cx="8383721" cy="4728244"/>
          </a:xfrm>
          <a:ln>
            <a:solidFill>
              <a:schemeClr val="tx1"/>
            </a:solidFill>
          </a:ln>
          <a:effectLst>
            <a:outerShdw blurRad="40000" dist="23000" dir="5400000" rotWithShape="0">
              <a:srgbClr val="000000">
                <a:alpha val="79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 algn="just">
              <a:buFont typeface="Courier New" panose="02070309020205020404" pitchFamily="49" charset="0"/>
              <a:buChar char="o"/>
            </a:pPr>
            <a:r>
              <a:rPr lang="en-US" sz="1800" dirty="0"/>
              <a:t>Sheng Di develop the H5Z-SZ HDF5 filter based on the SZ compressor</a:t>
            </a:r>
          </a:p>
          <a:p>
            <a:pPr marL="342900" lvl="1" indent="-342900" algn="just">
              <a:buFont typeface="Courier New" panose="02070309020205020404" pitchFamily="49" charset="0"/>
              <a:buChar char="o"/>
            </a:pPr>
            <a:r>
              <a:rPr lang="en-US" sz="1800" dirty="0"/>
              <a:t>H5Z-SZ filter has been integrated in the SZ package: see the hdf5_filter directory at the SZ repository</a:t>
            </a:r>
          </a:p>
          <a:p>
            <a:pPr marL="342900" lvl="1" indent="-342900" algn="just">
              <a:buFont typeface="Courier New" panose="02070309020205020404" pitchFamily="49" charset="0"/>
              <a:buChar char="o"/>
            </a:pPr>
            <a:r>
              <a:rPr lang="en-US" sz="1800" dirty="0"/>
              <a:t>H5Z-SZ filter have ID 32017</a:t>
            </a: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DC29CF18-9EE2-CE4C-88B0-71122F132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008" y="833578"/>
            <a:ext cx="8712968" cy="687020"/>
          </a:xfrm>
        </p:spPr>
        <p:txBody>
          <a:bodyPr anchor="ctr">
            <a:noAutofit/>
          </a:bodyPr>
          <a:lstStyle/>
          <a:p>
            <a:pPr algn="l">
              <a:defRPr/>
            </a:pP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□ 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Related project H5Z-SZ filter</a:t>
            </a:r>
            <a:b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</a:b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1" name="텍스트 개체 틀 1"/>
          <p:cNvSpPr>
            <a:spLocks noGrp="1"/>
          </p:cNvSpPr>
          <p:nvPr>
            <p:ph type="body" sz="quarter" idx="11"/>
          </p:nvPr>
        </p:nvSpPr>
        <p:spPr>
          <a:xfrm>
            <a:off x="35496" y="140947"/>
            <a:ext cx="7992888" cy="263717"/>
          </a:xfrm>
        </p:spPr>
        <p:txBody>
          <a:bodyPr/>
          <a:lstStyle/>
          <a:p>
            <a:r>
              <a:rPr lang="en-US" dirty="0"/>
              <a:t>XIOS Modification and Compression Implementation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701551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D95F5D2-454D-D645-9C23-C9E200985B11}"/>
              </a:ext>
            </a:extLst>
          </p:cNvPr>
          <p:cNvSpPr txBox="1">
            <a:spLocks/>
          </p:cNvSpPr>
          <p:nvPr/>
        </p:nvSpPr>
        <p:spPr>
          <a:xfrm>
            <a:off x="179512" y="1692877"/>
            <a:ext cx="3852428" cy="4728244"/>
          </a:xfrm>
          <a:ln>
            <a:solidFill>
              <a:schemeClr val="tx1"/>
            </a:solidFill>
          </a:ln>
          <a:effectLst>
            <a:outerShdw blurRad="40000" dist="23000" dir="5400000" rotWithShape="0">
              <a:srgbClr val="000000">
                <a:alpha val="79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Each field to be compressed requires the definition of </a:t>
            </a:r>
            <a:r>
              <a:rPr lang="en-US" sz="1800" dirty="0" err="1"/>
              <a:t>compression_level</a:t>
            </a:r>
            <a:r>
              <a:rPr lang="en-US" sz="1800" dirty="0"/>
              <a:t> in </a:t>
            </a:r>
            <a:r>
              <a:rPr lang="en-US" sz="1800" dirty="0" err="1"/>
              <a:t>iodef.xml</a:t>
            </a:r>
            <a:endParaRPr lang="en-US" sz="1800" dirty="0"/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DC29CF18-9EE2-CE4C-88B0-71122F132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008" y="833578"/>
            <a:ext cx="8712968" cy="687020"/>
          </a:xfrm>
        </p:spPr>
        <p:txBody>
          <a:bodyPr anchor="ctr">
            <a:noAutofit/>
          </a:bodyPr>
          <a:lstStyle/>
          <a:p>
            <a:pPr algn="l">
              <a:defRPr/>
            </a:pP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□ 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Enable compression from </a:t>
            </a:r>
            <a:r>
              <a:rPr lang="en-US" altLang="ko-KR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iodef.xml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1" name="텍스트 개체 틀 1"/>
          <p:cNvSpPr>
            <a:spLocks noGrp="1"/>
          </p:cNvSpPr>
          <p:nvPr>
            <p:ph type="body" sz="quarter" idx="11"/>
          </p:nvPr>
        </p:nvSpPr>
        <p:spPr>
          <a:xfrm>
            <a:off x="35496" y="140947"/>
            <a:ext cx="7992888" cy="263717"/>
          </a:xfrm>
        </p:spPr>
        <p:txBody>
          <a:bodyPr/>
          <a:lstStyle/>
          <a:p>
            <a:r>
              <a:rPr lang="en-US" dirty="0"/>
              <a:t>XIOS Modification and Compression Implementation</a:t>
            </a:r>
            <a:endParaRPr lang="en-US" sz="1800" b="1" dirty="0"/>
          </a:p>
        </p:txBody>
      </p:sp>
      <p:pic>
        <p:nvPicPr>
          <p:cNvPr id="2" name="Content Placeholder 6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55B8A5D2-A509-D627-F7BF-955912BDA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940" y="1782411"/>
            <a:ext cx="4210050" cy="377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861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D95F5D2-454D-D645-9C23-C9E200985B11}"/>
              </a:ext>
            </a:extLst>
          </p:cNvPr>
          <p:cNvSpPr txBox="1">
            <a:spLocks/>
          </p:cNvSpPr>
          <p:nvPr/>
        </p:nvSpPr>
        <p:spPr>
          <a:xfrm>
            <a:off x="179511" y="1692877"/>
            <a:ext cx="8517449" cy="4728244"/>
          </a:xfrm>
          <a:ln>
            <a:solidFill>
              <a:schemeClr val="tx1"/>
            </a:solidFill>
          </a:ln>
          <a:effectLst>
            <a:outerShdw blurRad="40000" dist="23000" dir="5400000" rotWithShape="0">
              <a:srgbClr val="000000">
                <a:alpha val="79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HDF5 filter can be called using the </a:t>
            </a:r>
            <a:r>
              <a:rPr lang="en-US" sz="1800" b="1" dirty="0" err="1">
                <a:solidFill>
                  <a:schemeClr val="accent1"/>
                </a:solidFill>
              </a:rPr>
              <a:t>nc_def_var_filter</a:t>
            </a:r>
            <a:r>
              <a:rPr lang="en-US" sz="1800" b="1" dirty="0">
                <a:solidFill>
                  <a:schemeClr val="accent1"/>
                </a:solidFill>
              </a:rPr>
              <a:t> </a:t>
            </a:r>
            <a:r>
              <a:rPr lang="en-US" sz="1800" dirty="0"/>
              <a:t>function from the </a:t>
            </a:r>
            <a:r>
              <a:rPr lang="en-US" sz="1800" dirty="0" err="1"/>
              <a:t>NetCDF</a:t>
            </a:r>
            <a:r>
              <a:rPr lang="en-US" sz="1800" dirty="0"/>
              <a:t> library</a:t>
            </a:r>
          </a:p>
          <a:p>
            <a:r>
              <a:rPr lang="en-US" sz="1800" dirty="0"/>
              <a:t>XIOS provides wrapper </a:t>
            </a:r>
            <a:r>
              <a:rPr lang="en-US" sz="1800" dirty="0" err="1"/>
              <a:t>Netcdf</a:t>
            </a:r>
            <a:r>
              <a:rPr lang="en-US" sz="1800" dirty="0"/>
              <a:t> through </a:t>
            </a:r>
            <a:r>
              <a:rPr lang="en-US" sz="1800" b="1" dirty="0">
                <a:solidFill>
                  <a:schemeClr val="accent1"/>
                </a:solidFill>
              </a:rPr>
              <a:t>io/</a:t>
            </a:r>
            <a:r>
              <a:rPr lang="en-US" sz="1800" b="1" dirty="0" err="1">
                <a:solidFill>
                  <a:schemeClr val="accent1"/>
                </a:solidFill>
              </a:rPr>
              <a:t>netCdfInterface</a:t>
            </a:r>
            <a:r>
              <a:rPr lang="en-US" sz="1800" b="1" dirty="0">
                <a:solidFill>
                  <a:schemeClr val="accent1"/>
                </a:solidFill>
              </a:rPr>
              <a:t>.{</a:t>
            </a:r>
            <a:r>
              <a:rPr lang="en-US" sz="1800" b="1" dirty="0" err="1">
                <a:solidFill>
                  <a:schemeClr val="accent1"/>
                </a:solidFill>
              </a:rPr>
              <a:t>hpp,cpp</a:t>
            </a:r>
            <a:r>
              <a:rPr lang="en-US" sz="1800" b="1" dirty="0">
                <a:solidFill>
                  <a:schemeClr val="accent1"/>
                </a:solidFill>
              </a:rPr>
              <a:t>}. </a:t>
            </a:r>
            <a:r>
              <a:rPr lang="en-US" sz="1800" dirty="0"/>
              <a:t>Adding/modifying </a:t>
            </a:r>
            <a:r>
              <a:rPr lang="en-US" sz="1800" dirty="0" err="1"/>
              <a:t>nc_def_var_filter</a:t>
            </a:r>
            <a:r>
              <a:rPr lang="en-US" sz="1800" dirty="0"/>
              <a:t> and then calling </a:t>
            </a:r>
            <a:r>
              <a:rPr lang="en-US" sz="1800" b="1" dirty="0">
                <a:solidFill>
                  <a:schemeClr val="accent1"/>
                </a:solidFill>
              </a:rPr>
              <a:t>H5Z-SZ</a:t>
            </a:r>
            <a:r>
              <a:rPr lang="en-US" sz="1800" dirty="0"/>
              <a:t> may be required.</a:t>
            </a: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DC29CF18-9EE2-CE4C-88B0-71122F132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008" y="833578"/>
            <a:ext cx="8712968" cy="687020"/>
          </a:xfrm>
        </p:spPr>
        <p:txBody>
          <a:bodyPr anchor="ctr">
            <a:noAutofit/>
          </a:bodyPr>
          <a:lstStyle/>
          <a:p>
            <a:pPr algn="l">
              <a:defRPr/>
            </a:pP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□ 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rPr>
              <a:t>Modification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1" name="텍스트 개체 틀 1"/>
          <p:cNvSpPr>
            <a:spLocks noGrp="1"/>
          </p:cNvSpPr>
          <p:nvPr>
            <p:ph type="body" sz="quarter" idx="11"/>
          </p:nvPr>
        </p:nvSpPr>
        <p:spPr>
          <a:xfrm>
            <a:off x="35496" y="140947"/>
            <a:ext cx="7992888" cy="263717"/>
          </a:xfrm>
        </p:spPr>
        <p:txBody>
          <a:bodyPr/>
          <a:lstStyle/>
          <a:p>
            <a:r>
              <a:rPr lang="en-US" dirty="0"/>
              <a:t>XIOS Modification and Compression Implementation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491177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4858F6A-46E1-CB4E-9B59-C10C8F43488D}"/>
              </a:ext>
            </a:extLst>
          </p:cNvPr>
          <p:cNvSpPr txBox="1"/>
          <p:nvPr/>
        </p:nvSpPr>
        <p:spPr>
          <a:xfrm>
            <a:off x="733991" y="2521059"/>
            <a:ext cx="767601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tx2">
                    <a:lumMod val="60000"/>
                    <a:lumOff val="4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감사합니다</a:t>
            </a:r>
            <a:endParaRPr lang="en-US" altLang="ko-KR" sz="7200" dirty="0">
              <a:solidFill>
                <a:schemeClr val="tx2">
                  <a:lumMod val="60000"/>
                  <a:lumOff val="40000"/>
                </a:schemeClr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pPr algn="ctr"/>
            <a:r>
              <a:rPr lang="en-US" altLang="ko-KR" sz="3600" dirty="0">
                <a:solidFill>
                  <a:schemeClr val="tx2">
                    <a:lumMod val="60000"/>
                    <a:lumOff val="40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479375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8cd288888fb6c134896c65a2cf64cdd208a38aa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13696</TotalTime>
  <Words>320</Words>
  <Application>Microsoft Macintosh PowerPoint</Application>
  <PresentationFormat>On-screen Show (4:3)</PresentationFormat>
  <Paragraphs>36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휴먼둥근헤드라인</vt:lpstr>
      <vt:lpstr>맑은 고딕</vt:lpstr>
      <vt:lpstr>Arial</vt:lpstr>
      <vt:lpstr>Calibri Light</vt:lpstr>
      <vt:lpstr>Consolas</vt:lpstr>
      <vt:lpstr>Courier New</vt:lpstr>
      <vt:lpstr>Office 테마</vt:lpstr>
      <vt:lpstr>PowerPoint Presentation</vt:lpstr>
      <vt:lpstr>□ References Exploring the SZ lossy compressor use for the XIOS I/O server</vt:lpstr>
      <vt:lpstr>□ Exploring the SZ lossy compressor use for the XIOS I/O server  </vt:lpstr>
      <vt:lpstr>□ Exploring the SZ lossy compressor use for the XIOS I/O server  </vt:lpstr>
      <vt:lpstr>□ Exploring the SZ lossy compressor use for the XIOS I/O server  </vt:lpstr>
      <vt:lpstr>□ Related project H5Z-SZ filter </vt:lpstr>
      <vt:lpstr>□ Enable compression from iodef.xml</vt:lpstr>
      <vt:lpstr>□ Modification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Subhi Dian Hanifudin</cp:lastModifiedBy>
  <cp:revision>833</cp:revision>
  <cp:lastPrinted>2016-04-20T08:06:29Z</cp:lastPrinted>
  <dcterms:created xsi:type="dcterms:W3CDTF">2014-09-28T22:58:24Z</dcterms:created>
  <dcterms:modified xsi:type="dcterms:W3CDTF">2023-05-23T08:51:42Z</dcterms:modified>
</cp:coreProperties>
</file>